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9" r:id="rId7"/>
    <p:sldId id="261" r:id="rId8"/>
    <p:sldId id="262" r:id="rId9"/>
    <p:sldId id="267" r:id="rId10"/>
    <p:sldId id="263" r:id="rId11"/>
    <p:sldId id="287" r:id="rId12"/>
    <p:sldId id="271" r:id="rId13"/>
    <p:sldId id="272" r:id="rId14"/>
    <p:sldId id="274" r:id="rId15"/>
    <p:sldId id="275" r:id="rId16"/>
    <p:sldId id="276" r:id="rId17"/>
    <p:sldId id="281" r:id="rId18"/>
    <p:sldId id="282" r:id="rId19"/>
    <p:sldId id="285" r:id="rId20"/>
    <p:sldId id="286" r:id="rId21"/>
    <p:sldId id="270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6A4BE6-1B25-44EE-A6B3-03EAB8EF0CD9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7A6C174-09D6-458B-8BE5-BA38BF0AB6AE}">
      <dgm:prSet phldrT="[Texte]" custT="1"/>
      <dgm:spPr/>
      <dgm:t>
        <a:bodyPr/>
        <a:lstStyle/>
        <a:p>
          <a:pPr algn="just"/>
          <a:r>
            <a:rPr lang="fr-FR" sz="1800" dirty="0" smtClean="0">
              <a:solidFill>
                <a:schemeClr val="tx2"/>
              </a:solidFill>
            </a:rPr>
            <a:t>Création du compte de l’opérateur sur le portail</a:t>
          </a:r>
        </a:p>
      </dgm:t>
    </dgm:pt>
    <dgm:pt modelId="{A47BA3F5-D93E-400C-9A4C-AB785FC6DBFC}" type="parTrans" cxnId="{BC966486-E105-4A04-AA2C-B82653BF4EDB}">
      <dgm:prSet/>
      <dgm:spPr/>
      <dgm:t>
        <a:bodyPr/>
        <a:lstStyle/>
        <a:p>
          <a:endParaRPr lang="fr-FR"/>
        </a:p>
      </dgm:t>
    </dgm:pt>
    <dgm:pt modelId="{5868D882-0F13-40DB-9006-FF99E43F7021}" type="sibTrans" cxnId="{BC966486-E105-4A04-AA2C-B82653BF4EDB}">
      <dgm:prSet/>
      <dgm:spPr/>
      <dgm:t>
        <a:bodyPr/>
        <a:lstStyle/>
        <a:p>
          <a:endParaRPr lang="fr-FR"/>
        </a:p>
      </dgm:t>
    </dgm:pt>
    <dgm:pt modelId="{24DAB5DA-6EAC-4ED6-AD98-4BCA45FDCAE5}">
      <dgm:prSet phldrT="[Texte]" custT="1"/>
      <dgm:spPr/>
      <dgm:t>
        <a:bodyPr/>
        <a:lstStyle/>
        <a:p>
          <a:pPr algn="just"/>
          <a:r>
            <a:rPr lang="fr-FR" sz="1800" dirty="0" smtClean="0">
              <a:solidFill>
                <a:schemeClr val="tx2"/>
              </a:solidFill>
            </a:rPr>
            <a:t>Saisie de la demande de subvention sur le portail :</a:t>
          </a:r>
        </a:p>
        <a:p>
          <a:pPr algn="just"/>
          <a:r>
            <a:rPr lang="fr-FR" sz="1800" dirty="0" smtClean="0">
              <a:solidFill>
                <a:schemeClr val="tx2"/>
              </a:solidFill>
            </a:rPr>
            <a:t>- vérification des critères d’éligibilité </a:t>
          </a:r>
        </a:p>
        <a:p>
          <a:pPr algn="just">
            <a:tabLst>
              <a:tab pos="179388" algn="l"/>
            </a:tabLst>
          </a:pPr>
          <a:r>
            <a:rPr lang="fr-FR" sz="1800" dirty="0" smtClean="0">
              <a:solidFill>
                <a:schemeClr val="tx2"/>
              </a:solidFill>
            </a:rPr>
            <a:t>- identification du tiers</a:t>
          </a:r>
        </a:p>
        <a:p>
          <a:pPr algn="just">
            <a:tabLst>
              <a:tab pos="179388" algn="l"/>
            </a:tabLst>
          </a:pPr>
          <a:r>
            <a:rPr lang="fr-FR" sz="1800" dirty="0" smtClean="0">
              <a:solidFill>
                <a:schemeClr val="tx2"/>
              </a:solidFill>
            </a:rPr>
            <a:t>- formulaire descriptif et informations à compléter</a:t>
          </a:r>
          <a:endParaRPr lang="fr-FR" sz="1800" dirty="0">
            <a:solidFill>
              <a:schemeClr val="tx2"/>
            </a:solidFill>
          </a:endParaRPr>
        </a:p>
      </dgm:t>
    </dgm:pt>
    <dgm:pt modelId="{7AE38E3F-0009-46F8-AB47-218FA3DCE836}" type="parTrans" cxnId="{4861E221-0BE2-4671-9EF4-6464B0CFFB92}">
      <dgm:prSet/>
      <dgm:spPr/>
      <dgm:t>
        <a:bodyPr/>
        <a:lstStyle/>
        <a:p>
          <a:endParaRPr lang="fr-FR"/>
        </a:p>
      </dgm:t>
    </dgm:pt>
    <dgm:pt modelId="{7A231F78-2C6A-409B-A41C-08CA4FFC5B7F}" type="sibTrans" cxnId="{4861E221-0BE2-4671-9EF4-6464B0CFFB92}">
      <dgm:prSet/>
      <dgm:spPr/>
      <dgm:t>
        <a:bodyPr/>
        <a:lstStyle/>
        <a:p>
          <a:endParaRPr lang="fr-FR"/>
        </a:p>
      </dgm:t>
    </dgm:pt>
    <dgm:pt modelId="{ABF5B095-680B-4850-B0E8-1FC4BF81FC34}">
      <dgm:prSet phldrT="[Texte]" custT="1"/>
      <dgm:spPr/>
      <dgm:t>
        <a:bodyPr/>
        <a:lstStyle/>
        <a:p>
          <a:pPr algn="just"/>
          <a:r>
            <a:rPr lang="fr-FR" sz="1800" dirty="0" smtClean="0">
              <a:solidFill>
                <a:schemeClr val="tx2"/>
              </a:solidFill>
            </a:rPr>
            <a:t>Transmission du dossier pour instruction : </a:t>
          </a:r>
        </a:p>
        <a:p>
          <a:pPr algn="l"/>
          <a:r>
            <a:rPr lang="fr-FR" sz="1800" dirty="0" smtClean="0">
              <a:solidFill>
                <a:schemeClr val="tx2"/>
              </a:solidFill>
            </a:rPr>
            <a:t>- dépôt des documents obligatoires et facultatifs</a:t>
          </a:r>
        </a:p>
        <a:p>
          <a:pPr algn="just"/>
          <a:r>
            <a:rPr lang="fr-FR" sz="1800" dirty="0" smtClean="0">
              <a:solidFill>
                <a:schemeClr val="tx2"/>
              </a:solidFill>
            </a:rPr>
            <a:t>- envoi pour instruction </a:t>
          </a:r>
          <a:endParaRPr lang="fr-FR" sz="1800" dirty="0">
            <a:solidFill>
              <a:schemeClr val="tx2"/>
            </a:solidFill>
          </a:endParaRPr>
        </a:p>
      </dgm:t>
    </dgm:pt>
    <dgm:pt modelId="{6AC96CA1-6955-41E7-AB24-CAEBDE232045}" type="parTrans" cxnId="{BA324858-BEDC-4F48-BBF1-8E2C2650A758}">
      <dgm:prSet/>
      <dgm:spPr/>
      <dgm:t>
        <a:bodyPr/>
        <a:lstStyle/>
        <a:p>
          <a:endParaRPr lang="fr-FR"/>
        </a:p>
      </dgm:t>
    </dgm:pt>
    <dgm:pt modelId="{D55001C8-2797-48AD-9B14-F63250BE7EE2}" type="sibTrans" cxnId="{BA324858-BEDC-4F48-BBF1-8E2C2650A758}">
      <dgm:prSet/>
      <dgm:spPr/>
      <dgm:t>
        <a:bodyPr/>
        <a:lstStyle/>
        <a:p>
          <a:endParaRPr lang="fr-FR"/>
        </a:p>
      </dgm:t>
    </dgm:pt>
    <dgm:pt modelId="{1F4BF407-F13E-4959-9AE8-BB181629AFA3}" type="pres">
      <dgm:prSet presAssocID="{176A4BE6-1B25-44EE-A6B3-03EAB8EF0CD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CEC0112A-764C-4EE3-96EE-679D94CF9F7B}" type="pres">
      <dgm:prSet presAssocID="{77A6C174-09D6-458B-8BE5-BA38BF0AB6AE}" presName="composite" presStyleCnt="0"/>
      <dgm:spPr/>
    </dgm:pt>
    <dgm:pt modelId="{3DB7E5C2-8C2C-4BE9-9EE7-E21CE6811491}" type="pres">
      <dgm:prSet presAssocID="{77A6C174-09D6-458B-8BE5-BA38BF0AB6AE}" presName="LShape" presStyleLbl="alignNode1" presStyleIdx="0" presStyleCnt="5" custLinFactNeighborX="-159" custLinFactNeighborY="0"/>
      <dgm:spPr>
        <a:solidFill>
          <a:srgbClr val="0070C0">
            <a:alpha val="20000"/>
          </a:srgbClr>
        </a:solidFill>
        <a:ln>
          <a:noFill/>
        </a:ln>
      </dgm:spPr>
    </dgm:pt>
    <dgm:pt modelId="{CF917A50-BDC3-43FF-8012-7467968A26AC}" type="pres">
      <dgm:prSet presAssocID="{77A6C174-09D6-458B-8BE5-BA38BF0AB6A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3BCD80-F887-41D1-9FBC-D98B8ED51E61}" type="pres">
      <dgm:prSet presAssocID="{77A6C174-09D6-458B-8BE5-BA38BF0AB6AE}" presName="Triangle" presStyleLbl="alignNode1" presStyleIdx="1" presStyleCnt="5"/>
      <dgm:spPr>
        <a:solidFill>
          <a:srgbClr val="0070C0">
            <a:alpha val="20000"/>
          </a:srgbClr>
        </a:solidFill>
        <a:ln>
          <a:noFill/>
        </a:ln>
      </dgm:spPr>
    </dgm:pt>
    <dgm:pt modelId="{027ADC93-CCCD-42D0-B488-C499834006A8}" type="pres">
      <dgm:prSet presAssocID="{5868D882-0F13-40DB-9006-FF99E43F7021}" presName="sibTrans" presStyleCnt="0"/>
      <dgm:spPr/>
    </dgm:pt>
    <dgm:pt modelId="{F9091BD8-0607-4AA4-8463-CEA66B02E7D4}" type="pres">
      <dgm:prSet presAssocID="{5868D882-0F13-40DB-9006-FF99E43F7021}" presName="space" presStyleCnt="0"/>
      <dgm:spPr/>
    </dgm:pt>
    <dgm:pt modelId="{59217D73-92A6-4DF2-8D17-830D110FD2F8}" type="pres">
      <dgm:prSet presAssocID="{24DAB5DA-6EAC-4ED6-AD98-4BCA45FDCAE5}" presName="composite" presStyleCnt="0"/>
      <dgm:spPr/>
    </dgm:pt>
    <dgm:pt modelId="{8E84D1A7-EE30-4DA9-B615-9EA86C4853C3}" type="pres">
      <dgm:prSet presAssocID="{24DAB5DA-6EAC-4ED6-AD98-4BCA45FDCAE5}" presName="LShape" presStyleLbl="alignNode1" presStyleIdx="2" presStyleCnt="5"/>
      <dgm:spPr>
        <a:solidFill>
          <a:srgbClr val="0070C0">
            <a:alpha val="20000"/>
          </a:srgbClr>
        </a:solidFill>
        <a:ln>
          <a:noFill/>
        </a:ln>
      </dgm:spPr>
    </dgm:pt>
    <dgm:pt modelId="{478F1F7B-50FF-42D4-A43C-B402EDC666D5}" type="pres">
      <dgm:prSet presAssocID="{24DAB5DA-6EAC-4ED6-AD98-4BCA45FDCAE5}" presName="ParentText" presStyleLbl="revTx" presStyleIdx="1" presStyleCnt="3" custScaleX="108080" custScaleY="95420" custLinFactNeighborX="3811" custLinFactNeighborY="-7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B3A009-AD67-4415-9EDE-FEB9DF7693F0}" type="pres">
      <dgm:prSet presAssocID="{24DAB5DA-6EAC-4ED6-AD98-4BCA45FDCAE5}" presName="Triangle" presStyleLbl="alignNode1" presStyleIdx="3" presStyleCnt="5"/>
      <dgm:spPr>
        <a:solidFill>
          <a:srgbClr val="0070C0">
            <a:alpha val="20000"/>
          </a:srgbClr>
        </a:solidFill>
        <a:ln>
          <a:noFill/>
        </a:ln>
      </dgm:spPr>
    </dgm:pt>
    <dgm:pt modelId="{A7FAA8EC-0A12-484D-8D0C-E84D0E902C40}" type="pres">
      <dgm:prSet presAssocID="{7A231F78-2C6A-409B-A41C-08CA4FFC5B7F}" presName="sibTrans" presStyleCnt="0"/>
      <dgm:spPr/>
    </dgm:pt>
    <dgm:pt modelId="{3BA8FA21-8AF7-41E9-AF64-0181531EE0F3}" type="pres">
      <dgm:prSet presAssocID="{7A231F78-2C6A-409B-A41C-08CA4FFC5B7F}" presName="space" presStyleCnt="0"/>
      <dgm:spPr/>
    </dgm:pt>
    <dgm:pt modelId="{FD72BEDD-4C89-47EA-A8BD-93827C609D75}" type="pres">
      <dgm:prSet presAssocID="{ABF5B095-680B-4850-B0E8-1FC4BF81FC34}" presName="composite" presStyleCnt="0"/>
      <dgm:spPr/>
    </dgm:pt>
    <dgm:pt modelId="{31331870-6D11-43B9-8AEB-9D1ABE4A9B57}" type="pres">
      <dgm:prSet presAssocID="{ABF5B095-680B-4850-B0E8-1FC4BF81FC34}" presName="LShape" presStyleLbl="alignNode1" presStyleIdx="4" presStyleCnt="5"/>
      <dgm:spPr>
        <a:solidFill>
          <a:srgbClr val="0070C0">
            <a:alpha val="20000"/>
          </a:srgbClr>
        </a:solidFill>
        <a:ln>
          <a:noFill/>
        </a:ln>
      </dgm:spPr>
    </dgm:pt>
    <dgm:pt modelId="{025E4B9F-8DE4-439E-8F65-449DDFEBF6F6}" type="pres">
      <dgm:prSet presAssocID="{ABF5B095-680B-4850-B0E8-1FC4BF81FC34}" presName="ParentText" presStyleLbl="revTx" presStyleIdx="2" presStyleCnt="3" custScaleX="102459" custLinFactNeighborX="968" custLinFactNeighborY="-11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5B31740-62AB-4FCB-B230-1592EA27C574}" type="presOf" srcId="{176A4BE6-1B25-44EE-A6B3-03EAB8EF0CD9}" destId="{1F4BF407-F13E-4959-9AE8-BB181629AFA3}" srcOrd="0" destOrd="0" presId="urn:microsoft.com/office/officeart/2009/3/layout/StepUpProcess"/>
    <dgm:cxn modelId="{BA324858-BEDC-4F48-BBF1-8E2C2650A758}" srcId="{176A4BE6-1B25-44EE-A6B3-03EAB8EF0CD9}" destId="{ABF5B095-680B-4850-B0E8-1FC4BF81FC34}" srcOrd="2" destOrd="0" parTransId="{6AC96CA1-6955-41E7-AB24-CAEBDE232045}" sibTransId="{D55001C8-2797-48AD-9B14-F63250BE7EE2}"/>
    <dgm:cxn modelId="{BADD1B92-99F2-4282-9098-9F39F41BB7DC}" type="presOf" srcId="{ABF5B095-680B-4850-B0E8-1FC4BF81FC34}" destId="{025E4B9F-8DE4-439E-8F65-449DDFEBF6F6}" srcOrd="0" destOrd="0" presId="urn:microsoft.com/office/officeart/2009/3/layout/StepUpProcess"/>
    <dgm:cxn modelId="{BC966486-E105-4A04-AA2C-B82653BF4EDB}" srcId="{176A4BE6-1B25-44EE-A6B3-03EAB8EF0CD9}" destId="{77A6C174-09D6-458B-8BE5-BA38BF0AB6AE}" srcOrd="0" destOrd="0" parTransId="{A47BA3F5-D93E-400C-9A4C-AB785FC6DBFC}" sibTransId="{5868D882-0F13-40DB-9006-FF99E43F7021}"/>
    <dgm:cxn modelId="{4861E221-0BE2-4671-9EF4-6464B0CFFB92}" srcId="{176A4BE6-1B25-44EE-A6B3-03EAB8EF0CD9}" destId="{24DAB5DA-6EAC-4ED6-AD98-4BCA45FDCAE5}" srcOrd="1" destOrd="0" parTransId="{7AE38E3F-0009-46F8-AB47-218FA3DCE836}" sibTransId="{7A231F78-2C6A-409B-A41C-08CA4FFC5B7F}"/>
    <dgm:cxn modelId="{B3DA37A4-A724-4DAC-ABE9-3E6E2ADE0005}" type="presOf" srcId="{77A6C174-09D6-458B-8BE5-BA38BF0AB6AE}" destId="{CF917A50-BDC3-43FF-8012-7467968A26AC}" srcOrd="0" destOrd="0" presId="urn:microsoft.com/office/officeart/2009/3/layout/StepUpProcess"/>
    <dgm:cxn modelId="{122CDA72-B4A5-450F-9687-9CE41708FD0C}" type="presOf" srcId="{24DAB5DA-6EAC-4ED6-AD98-4BCA45FDCAE5}" destId="{478F1F7B-50FF-42D4-A43C-B402EDC666D5}" srcOrd="0" destOrd="0" presId="urn:microsoft.com/office/officeart/2009/3/layout/StepUpProcess"/>
    <dgm:cxn modelId="{41666D00-B7C5-4476-BFE4-757B6D63CF60}" type="presParOf" srcId="{1F4BF407-F13E-4959-9AE8-BB181629AFA3}" destId="{CEC0112A-764C-4EE3-96EE-679D94CF9F7B}" srcOrd="0" destOrd="0" presId="urn:microsoft.com/office/officeart/2009/3/layout/StepUpProcess"/>
    <dgm:cxn modelId="{F9730E97-ACBE-412B-BE37-EAEDE3329E38}" type="presParOf" srcId="{CEC0112A-764C-4EE3-96EE-679D94CF9F7B}" destId="{3DB7E5C2-8C2C-4BE9-9EE7-E21CE6811491}" srcOrd="0" destOrd="0" presId="urn:microsoft.com/office/officeart/2009/3/layout/StepUpProcess"/>
    <dgm:cxn modelId="{8B041068-4B9D-48D2-A4B4-4CE2B4AB35D2}" type="presParOf" srcId="{CEC0112A-764C-4EE3-96EE-679D94CF9F7B}" destId="{CF917A50-BDC3-43FF-8012-7467968A26AC}" srcOrd="1" destOrd="0" presId="urn:microsoft.com/office/officeart/2009/3/layout/StepUpProcess"/>
    <dgm:cxn modelId="{07238DF7-7F5A-49D5-98BA-3F0DBAE0DD26}" type="presParOf" srcId="{CEC0112A-764C-4EE3-96EE-679D94CF9F7B}" destId="{1A3BCD80-F887-41D1-9FBC-D98B8ED51E61}" srcOrd="2" destOrd="0" presId="urn:microsoft.com/office/officeart/2009/3/layout/StepUpProcess"/>
    <dgm:cxn modelId="{01262EFD-F743-4E76-8362-416B6154AEC8}" type="presParOf" srcId="{1F4BF407-F13E-4959-9AE8-BB181629AFA3}" destId="{027ADC93-CCCD-42D0-B488-C499834006A8}" srcOrd="1" destOrd="0" presId="urn:microsoft.com/office/officeart/2009/3/layout/StepUpProcess"/>
    <dgm:cxn modelId="{ED0F10C1-0D8E-46D7-9C01-DA550B11F247}" type="presParOf" srcId="{027ADC93-CCCD-42D0-B488-C499834006A8}" destId="{F9091BD8-0607-4AA4-8463-CEA66B02E7D4}" srcOrd="0" destOrd="0" presId="urn:microsoft.com/office/officeart/2009/3/layout/StepUpProcess"/>
    <dgm:cxn modelId="{702B4C26-D144-4595-BD5C-56E05B041884}" type="presParOf" srcId="{1F4BF407-F13E-4959-9AE8-BB181629AFA3}" destId="{59217D73-92A6-4DF2-8D17-830D110FD2F8}" srcOrd="2" destOrd="0" presId="urn:microsoft.com/office/officeart/2009/3/layout/StepUpProcess"/>
    <dgm:cxn modelId="{1EA76E88-3771-44FE-95E3-1798551CFDC7}" type="presParOf" srcId="{59217D73-92A6-4DF2-8D17-830D110FD2F8}" destId="{8E84D1A7-EE30-4DA9-B615-9EA86C4853C3}" srcOrd="0" destOrd="0" presId="urn:microsoft.com/office/officeart/2009/3/layout/StepUpProcess"/>
    <dgm:cxn modelId="{93EEDA40-2AFA-468B-A0D9-0FFC1D5AED9F}" type="presParOf" srcId="{59217D73-92A6-4DF2-8D17-830D110FD2F8}" destId="{478F1F7B-50FF-42D4-A43C-B402EDC666D5}" srcOrd="1" destOrd="0" presId="urn:microsoft.com/office/officeart/2009/3/layout/StepUpProcess"/>
    <dgm:cxn modelId="{FEC7F81F-249B-467B-8DB1-5A9044F94E85}" type="presParOf" srcId="{59217D73-92A6-4DF2-8D17-830D110FD2F8}" destId="{4AB3A009-AD67-4415-9EDE-FEB9DF7693F0}" srcOrd="2" destOrd="0" presId="urn:microsoft.com/office/officeart/2009/3/layout/StepUpProcess"/>
    <dgm:cxn modelId="{7F1A8225-0BF8-434D-A36B-D633A3E76F2C}" type="presParOf" srcId="{1F4BF407-F13E-4959-9AE8-BB181629AFA3}" destId="{A7FAA8EC-0A12-484D-8D0C-E84D0E902C40}" srcOrd="3" destOrd="0" presId="urn:microsoft.com/office/officeart/2009/3/layout/StepUpProcess"/>
    <dgm:cxn modelId="{FE54255D-7C14-4DE1-985A-3491DED4CE57}" type="presParOf" srcId="{A7FAA8EC-0A12-484D-8D0C-E84D0E902C40}" destId="{3BA8FA21-8AF7-41E9-AF64-0181531EE0F3}" srcOrd="0" destOrd="0" presId="urn:microsoft.com/office/officeart/2009/3/layout/StepUpProcess"/>
    <dgm:cxn modelId="{D37C73BD-92AB-4F6A-B553-14713D05A21C}" type="presParOf" srcId="{1F4BF407-F13E-4959-9AE8-BB181629AFA3}" destId="{FD72BEDD-4C89-47EA-A8BD-93827C609D75}" srcOrd="4" destOrd="0" presId="urn:microsoft.com/office/officeart/2009/3/layout/StepUpProcess"/>
    <dgm:cxn modelId="{09EDA66A-52AC-4F97-B670-D048AACEE76D}" type="presParOf" srcId="{FD72BEDD-4C89-47EA-A8BD-93827C609D75}" destId="{31331870-6D11-43B9-8AEB-9D1ABE4A9B57}" srcOrd="0" destOrd="0" presId="urn:microsoft.com/office/officeart/2009/3/layout/StepUpProcess"/>
    <dgm:cxn modelId="{B5B86599-8CFB-4E45-AA16-771032012B11}" type="presParOf" srcId="{FD72BEDD-4C89-47EA-A8BD-93827C609D75}" destId="{025E4B9F-8DE4-439E-8F65-449DDFEBF6F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7E5C2-8C2C-4BE9-9EE7-E21CE6811491}">
      <dsp:nvSpPr>
        <dsp:cNvPr id="0" name=""/>
        <dsp:cNvSpPr/>
      </dsp:nvSpPr>
      <dsp:spPr>
        <a:xfrm rot="5400000">
          <a:off x="1022314" y="943577"/>
          <a:ext cx="1719499" cy="2861207"/>
        </a:xfrm>
        <a:prstGeom prst="corner">
          <a:avLst>
            <a:gd name="adj1" fmla="val 16120"/>
            <a:gd name="adj2" fmla="val 16110"/>
          </a:avLst>
        </a:prstGeom>
        <a:solidFill>
          <a:srgbClr val="0070C0">
            <a:alpha val="2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17A50-BDC3-43FF-8012-7467968A26AC}">
      <dsp:nvSpPr>
        <dsp:cNvPr id="0" name=""/>
        <dsp:cNvSpPr/>
      </dsp:nvSpPr>
      <dsp:spPr>
        <a:xfrm>
          <a:off x="739837" y="1798462"/>
          <a:ext cx="2583114" cy="2264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tx2"/>
              </a:solidFill>
            </a:rPr>
            <a:t>Création du compte de l’opérateur sur le portail</a:t>
          </a:r>
        </a:p>
      </dsp:txBody>
      <dsp:txXfrm>
        <a:off x="739837" y="1798462"/>
        <a:ext cx="2583114" cy="2264251"/>
      </dsp:txXfrm>
    </dsp:sp>
    <dsp:sp modelId="{1A3BCD80-F887-41D1-9FBC-D98B8ED51E61}">
      <dsp:nvSpPr>
        <dsp:cNvPr id="0" name=""/>
        <dsp:cNvSpPr/>
      </dsp:nvSpPr>
      <dsp:spPr>
        <a:xfrm>
          <a:off x="2835571" y="732932"/>
          <a:ext cx="487380" cy="487380"/>
        </a:xfrm>
        <a:prstGeom prst="triangle">
          <a:avLst>
            <a:gd name="adj" fmla="val 100000"/>
          </a:avLst>
        </a:prstGeom>
        <a:solidFill>
          <a:srgbClr val="0070C0">
            <a:alpha val="2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4D1A7-EE30-4DA9-B615-9EA86C4853C3}">
      <dsp:nvSpPr>
        <dsp:cNvPr id="0" name=""/>
        <dsp:cNvSpPr/>
      </dsp:nvSpPr>
      <dsp:spPr>
        <a:xfrm rot="5400000">
          <a:off x="4189100" y="212930"/>
          <a:ext cx="1719499" cy="2861207"/>
        </a:xfrm>
        <a:prstGeom prst="corner">
          <a:avLst>
            <a:gd name="adj1" fmla="val 16120"/>
            <a:gd name="adj2" fmla="val 16110"/>
          </a:avLst>
        </a:prstGeom>
        <a:solidFill>
          <a:srgbClr val="0070C0">
            <a:alpha val="2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F1F7B-50FF-42D4-A43C-B402EDC666D5}">
      <dsp:nvSpPr>
        <dsp:cNvPr id="0" name=""/>
        <dsp:cNvSpPr/>
      </dsp:nvSpPr>
      <dsp:spPr>
        <a:xfrm>
          <a:off x="3896158" y="1102186"/>
          <a:ext cx="2791830" cy="2160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tx2"/>
              </a:solidFill>
            </a:rPr>
            <a:t>Saisie de la demande de subvention sur le portail :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tx2"/>
              </a:solidFill>
            </a:rPr>
            <a:t>- vérification des critères d’éligibilité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79388" algn="l"/>
            </a:tabLst>
          </a:pPr>
          <a:r>
            <a:rPr lang="fr-FR" sz="1800" kern="1200" dirty="0" smtClean="0">
              <a:solidFill>
                <a:schemeClr val="tx2"/>
              </a:solidFill>
            </a:rPr>
            <a:t>- identification du tiers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79388" algn="l"/>
            </a:tabLst>
          </a:pPr>
          <a:r>
            <a:rPr lang="fr-FR" sz="1800" kern="1200" dirty="0" smtClean="0">
              <a:solidFill>
                <a:schemeClr val="tx2"/>
              </a:solidFill>
            </a:rPr>
            <a:t>- formulaire descriptif et informations à compléter</a:t>
          </a:r>
          <a:endParaRPr lang="fr-FR" sz="1800" kern="1200" dirty="0">
            <a:solidFill>
              <a:schemeClr val="tx2"/>
            </a:solidFill>
          </a:endParaRPr>
        </a:p>
      </dsp:txBody>
      <dsp:txXfrm>
        <a:off x="3896158" y="1102186"/>
        <a:ext cx="2791830" cy="2160548"/>
      </dsp:txXfrm>
    </dsp:sp>
    <dsp:sp modelId="{4AB3A009-AD67-4415-9EDE-FEB9DF7693F0}">
      <dsp:nvSpPr>
        <dsp:cNvPr id="0" name=""/>
        <dsp:cNvSpPr/>
      </dsp:nvSpPr>
      <dsp:spPr>
        <a:xfrm>
          <a:off x="5997808" y="2285"/>
          <a:ext cx="487380" cy="487380"/>
        </a:xfrm>
        <a:prstGeom prst="triangle">
          <a:avLst>
            <a:gd name="adj" fmla="val 100000"/>
          </a:avLst>
        </a:prstGeom>
        <a:solidFill>
          <a:srgbClr val="0070C0">
            <a:alpha val="2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31870-6D11-43B9-8AEB-9D1ABE4A9B57}">
      <dsp:nvSpPr>
        <dsp:cNvPr id="0" name=""/>
        <dsp:cNvSpPr/>
      </dsp:nvSpPr>
      <dsp:spPr>
        <a:xfrm rot="5400000">
          <a:off x="7351337" y="-569568"/>
          <a:ext cx="1719499" cy="2861207"/>
        </a:xfrm>
        <a:prstGeom prst="corner">
          <a:avLst>
            <a:gd name="adj1" fmla="val 16120"/>
            <a:gd name="adj2" fmla="val 16110"/>
          </a:avLst>
        </a:prstGeom>
        <a:solidFill>
          <a:srgbClr val="0070C0">
            <a:alpha val="2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E4B9F-8DE4-439E-8F65-449DDFEBF6F6}">
      <dsp:nvSpPr>
        <dsp:cNvPr id="0" name=""/>
        <dsp:cNvSpPr/>
      </dsp:nvSpPr>
      <dsp:spPr>
        <a:xfrm>
          <a:off x="7057555" y="259436"/>
          <a:ext cx="2646633" cy="2264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tx2"/>
              </a:solidFill>
            </a:rPr>
            <a:t>Transmission du dossier pour instruction 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tx2"/>
              </a:solidFill>
            </a:rPr>
            <a:t>- dépôt des documents obligatoires et facultatifs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tx2"/>
              </a:solidFill>
            </a:rPr>
            <a:t>- envoi pour instruction </a:t>
          </a:r>
          <a:endParaRPr lang="fr-FR" sz="1800" kern="1200" dirty="0">
            <a:solidFill>
              <a:schemeClr val="tx2"/>
            </a:solidFill>
          </a:endParaRPr>
        </a:p>
      </dsp:txBody>
      <dsp:txXfrm>
        <a:off x="7057555" y="259436"/>
        <a:ext cx="2646633" cy="2264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73479" y="0"/>
            <a:ext cx="12265479" cy="47597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976665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5065713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E699-6C0D-4B7D-96E0-A973449EAB88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7AFA6-E4D8-46BB-A15B-D996A5642029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228" y="5065713"/>
            <a:ext cx="1491344" cy="149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76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73479" y="1"/>
            <a:ext cx="12265479" cy="14042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-2264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E699-6C0D-4B7D-96E0-A973449EAB88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7AFA6-E4D8-46BB-A15B-D996A5642029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18211"/>
            <a:ext cx="703264" cy="70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4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E699-6C0D-4B7D-96E0-A973449EAB88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7AFA6-E4D8-46BB-A15B-D996A5642029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18211"/>
            <a:ext cx="703264" cy="7032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73479" y="1"/>
            <a:ext cx="12265479" cy="14042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838200" y="-2264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814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172200" y="1690688"/>
            <a:ext cx="5159375" cy="814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838200" y="1690688"/>
            <a:ext cx="5159375" cy="814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E699-6C0D-4B7D-96E0-A973449EAB88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7AFA6-E4D8-46BB-A15B-D996A5642029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18211"/>
            <a:ext cx="703264" cy="70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7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73479" y="1"/>
            <a:ext cx="12265479" cy="70621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E699-6C0D-4B7D-96E0-A973449EAB88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7AFA6-E4D8-46BB-A15B-D996A5642029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838200" y="2523558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974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24843" y="457201"/>
            <a:ext cx="8530545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E699-6C0D-4B7D-96E0-A973449EAB88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7AFA6-E4D8-46BB-A15B-D996A5642029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18211"/>
            <a:ext cx="703264" cy="7032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73479" y="1"/>
            <a:ext cx="2677885" cy="70621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682" y="457200"/>
            <a:ext cx="2074976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43681" y="2057400"/>
            <a:ext cx="207497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0554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53443" y="1"/>
            <a:ext cx="9138557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E699-6C0D-4B7D-96E0-A973449EAB88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7AFA6-E4D8-46BB-A15B-D996A5642029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18211"/>
            <a:ext cx="703264" cy="7032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73479" y="1"/>
            <a:ext cx="3126922" cy="70621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43682" y="457200"/>
            <a:ext cx="2507682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43681" y="2057400"/>
            <a:ext cx="2507683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9141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9E699-6C0D-4B7D-96E0-A973449EAB88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7AFA6-E4D8-46BB-A15B-D996A56420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9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80" r:id="rId6"/>
    <p:sldLayoutId id="214748368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83035"/>
            <a:ext cx="9144000" cy="2387600"/>
          </a:xfrm>
        </p:spPr>
        <p:txBody>
          <a:bodyPr/>
          <a:lstStyle/>
          <a:p>
            <a:r>
              <a:rPr lang="fr-FR" dirty="0" smtClean="0"/>
              <a:t>Présentation</a:t>
            </a:r>
            <a:br>
              <a:rPr lang="fr-FR" dirty="0" smtClean="0"/>
            </a:br>
            <a:r>
              <a:rPr lang="fr-FR" dirty="0" smtClean="0"/>
              <a:t>Portail des subventions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Règlement de soutien financier aux communes</a:t>
            </a:r>
          </a:p>
          <a:p>
            <a:endParaRPr lang="fr-FR" dirty="0" smtClean="0"/>
          </a:p>
          <a:p>
            <a:r>
              <a:rPr lang="fr-FR" dirty="0" smtClean="0"/>
              <a:t>                             </a:t>
            </a:r>
            <a:r>
              <a:rPr lang="fr-FR" b="1" dirty="0" smtClean="0"/>
              <a:t>Janvier 2023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22251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Saisie de la demande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0780" y="1448554"/>
            <a:ext cx="11534114" cy="4728409"/>
          </a:xfrm>
        </p:spPr>
        <p:txBody>
          <a:bodyPr/>
          <a:lstStyle/>
          <a:p>
            <a:pPr marL="0" indent="0">
              <a:buNone/>
            </a:pPr>
            <a:r>
              <a:rPr lang="fr-FR" sz="2000" b="1" u="sng" dirty="0" smtClean="0"/>
              <a:t>Informations concernant votre structure : </a:t>
            </a:r>
            <a:r>
              <a:rPr lang="fr-FR" sz="2000" dirty="0">
                <a:solidFill>
                  <a:schemeClr val="tx2"/>
                </a:solidFill>
              </a:rPr>
              <a:t>L’API Entreprise récupère les informations sur </a:t>
            </a:r>
            <a:r>
              <a:rPr lang="fr-FR" sz="2000" dirty="0" smtClean="0">
                <a:solidFill>
                  <a:schemeClr val="tx2"/>
                </a:solidFill>
              </a:rPr>
              <a:t>        votre structure. </a:t>
            </a:r>
          </a:p>
          <a:p>
            <a:pPr marL="0" indent="0">
              <a:buNone/>
            </a:pPr>
            <a:r>
              <a:rPr lang="fr-FR" sz="2000" u="sng" dirty="0" smtClean="0">
                <a:solidFill>
                  <a:srgbClr val="FF0000"/>
                </a:solidFill>
              </a:rPr>
              <a:t>En cas de modification(s) à effectuer, merci de demander la mise à jour auprès de l’INSEE.</a:t>
            </a:r>
          </a:p>
          <a:p>
            <a:pPr marL="0" indent="0">
              <a:buNone/>
            </a:pPr>
            <a:endParaRPr lang="fr-FR" sz="2000" b="1" u="sng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76" y="2578726"/>
            <a:ext cx="8011886" cy="413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2. Saisie de la demande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754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/>
              <a:t>Dans cette partie, vous devez saisir les informations concernant </a:t>
            </a:r>
            <a:r>
              <a:rPr lang="fr-FR" sz="2400" b="1" dirty="0" smtClean="0">
                <a:solidFill>
                  <a:srgbClr val="FF0000"/>
                </a:solidFill>
              </a:rPr>
              <a:t>le représentant légal</a:t>
            </a:r>
            <a:r>
              <a:rPr lang="fr-FR" sz="2400" b="1" dirty="0" smtClean="0"/>
              <a:t> (Maire ou Président de syndicat) </a:t>
            </a:r>
            <a:r>
              <a:rPr lang="fr-FR" sz="2400" dirty="0" smtClean="0"/>
              <a:t>de la structure </a:t>
            </a:r>
            <a:r>
              <a:rPr lang="fr-FR" sz="2400" b="1" dirty="0" smtClean="0"/>
              <a:t>et non vos coordonnées</a:t>
            </a:r>
            <a:r>
              <a:rPr lang="fr-FR" b="1" dirty="0" smtClean="0"/>
              <a:t>.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528" y="2783555"/>
            <a:ext cx="7543512" cy="407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1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2. Saisie de la demande : Informations générales</a:t>
            </a:r>
            <a:endParaRPr lang="fr-FR" sz="36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9832" y="1489166"/>
            <a:ext cx="7334509" cy="46181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5463" y="1866374"/>
            <a:ext cx="370985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u="sng" dirty="0"/>
              <a:t>Libellé de l’opération </a:t>
            </a:r>
            <a:r>
              <a:rPr lang="fr-FR" dirty="0"/>
              <a:t>: saisie </a:t>
            </a:r>
            <a:r>
              <a:rPr lang="fr-FR" dirty="0" smtClean="0"/>
              <a:t>libre</a:t>
            </a:r>
          </a:p>
          <a:p>
            <a:endParaRPr lang="fr-FR" dirty="0"/>
          </a:p>
          <a:p>
            <a:r>
              <a:rPr lang="fr-FR" u="sng" dirty="0"/>
              <a:t>Catégorie</a:t>
            </a:r>
            <a:r>
              <a:rPr lang="fr-FR" dirty="0"/>
              <a:t> : liste reprenant celles dans le </a:t>
            </a:r>
            <a:r>
              <a:rPr lang="fr-FR" dirty="0" smtClean="0"/>
              <a:t>règlement concernées</a:t>
            </a:r>
            <a:endParaRPr lang="fr-FR" dirty="0"/>
          </a:p>
          <a:p>
            <a:r>
              <a:rPr lang="fr-FR" dirty="0"/>
              <a:t>Espaces publics, Bâtiments et </a:t>
            </a:r>
            <a:r>
              <a:rPr lang="fr-FR" dirty="0" smtClean="0"/>
              <a:t>Environnement</a:t>
            </a:r>
          </a:p>
          <a:p>
            <a:endParaRPr lang="fr-FR" dirty="0"/>
          </a:p>
          <a:p>
            <a:r>
              <a:rPr lang="fr-FR" u="sng" dirty="0"/>
              <a:t>Sous-catégorie </a:t>
            </a:r>
            <a:r>
              <a:rPr lang="fr-FR" dirty="0"/>
              <a:t>: en fonction des catégories et des interventions </a:t>
            </a:r>
            <a:r>
              <a:rPr lang="fr-FR" dirty="0" smtClean="0"/>
              <a:t>spécifiques</a:t>
            </a:r>
          </a:p>
          <a:p>
            <a:endParaRPr lang="fr-FR" dirty="0"/>
          </a:p>
          <a:p>
            <a:r>
              <a:rPr lang="fr-FR" u="sng" dirty="0"/>
              <a:t>Montant de l’aide sollicité </a:t>
            </a:r>
            <a:r>
              <a:rPr lang="fr-FR" dirty="0"/>
              <a:t>: reprendre le montant affiché dans le plan de </a:t>
            </a:r>
            <a:r>
              <a:rPr lang="fr-FR" dirty="0" smtClean="0"/>
              <a:t>financement</a:t>
            </a:r>
          </a:p>
          <a:p>
            <a:endParaRPr lang="fr-FR" dirty="0"/>
          </a:p>
          <a:p>
            <a:r>
              <a:rPr lang="fr-FR" u="sng" dirty="0"/>
              <a:t>Description </a:t>
            </a:r>
            <a:r>
              <a:rPr lang="fr-FR" dirty="0"/>
              <a:t>: saisie libre peut-être complétée par </a:t>
            </a:r>
            <a:r>
              <a:rPr lang="fr-FR" dirty="0" smtClean="0"/>
              <a:t>une </a:t>
            </a:r>
            <a:r>
              <a:rPr lang="fr-FR" dirty="0"/>
              <a:t>note en PJ</a:t>
            </a:r>
          </a:p>
        </p:txBody>
      </p:sp>
    </p:spTree>
    <p:extLst>
      <p:ext uri="{BB962C8B-B14F-4D97-AF65-F5344CB8AC3E}">
        <p14:creationId xmlns:p14="http://schemas.microsoft.com/office/powerpoint/2010/main" val="206080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2. Saisie de la demande : Informations générales</a:t>
            </a:r>
            <a:endParaRPr lang="fr-FR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301843" y="1645608"/>
            <a:ext cx="2066889" cy="452431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Les questions reprennent celles du formulaire papier avec des précisions apportées en fonction de la catégorie</a:t>
            </a:r>
          </a:p>
          <a:p>
            <a:endParaRPr lang="fr-FR" dirty="0"/>
          </a:p>
          <a:p>
            <a:r>
              <a:rPr lang="fr-FR" dirty="0" smtClean="0"/>
              <a:t>Nouveauté : si vous sollicitez le bonus écologique, vous devez en faire la demande et choisir la cible souhaitée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003321" y="3907766"/>
            <a:ext cx="1440611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9130" y="1522385"/>
            <a:ext cx="7490196" cy="502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2. Saisie de la demande : Informations générales</a:t>
            </a:r>
            <a:endParaRPr lang="fr-FR" sz="3600" dirty="0"/>
          </a:p>
        </p:txBody>
      </p:sp>
      <p:sp>
        <p:nvSpPr>
          <p:cNvPr id="4" name="Rectangle 3"/>
          <p:cNvSpPr/>
          <p:nvPr/>
        </p:nvSpPr>
        <p:spPr>
          <a:xfrm>
            <a:off x="324255" y="1797704"/>
            <a:ext cx="112516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>
                <a:solidFill>
                  <a:schemeClr val="tx2"/>
                </a:solidFill>
              </a:rPr>
              <a:t>Remarque :</a:t>
            </a:r>
            <a:r>
              <a:rPr lang="fr-FR" sz="2000" dirty="0">
                <a:solidFill>
                  <a:schemeClr val="tx2"/>
                </a:solidFill>
              </a:rPr>
              <a:t> en cliquant sur             , les informations s’enregistrent automatiquement. </a:t>
            </a:r>
          </a:p>
          <a:p>
            <a:r>
              <a:rPr lang="fr-FR" sz="2000" dirty="0">
                <a:solidFill>
                  <a:schemeClr val="tx2"/>
                </a:solidFill>
              </a:rPr>
              <a:t>Vous pouvez aussi enregistrer régulièrement en utilisant le bouton </a:t>
            </a:r>
            <a:r>
              <a:rPr lang="fr-FR" sz="2000" dirty="0" smtClean="0">
                <a:solidFill>
                  <a:schemeClr val="tx2"/>
                </a:solidFill>
              </a:rPr>
              <a:t>           .</a:t>
            </a:r>
          </a:p>
          <a:p>
            <a:r>
              <a:rPr lang="fr-FR" sz="2000" dirty="0" smtClean="0">
                <a:solidFill>
                  <a:schemeClr val="tx2"/>
                </a:solidFill>
              </a:rPr>
              <a:t>Pour revenir sur une demande en cours de saisie depuis l’accueil, cliquer sur </a:t>
            </a:r>
          </a:p>
          <a:p>
            <a:r>
              <a:rPr lang="fr-FR" sz="2000" dirty="0" smtClean="0">
                <a:solidFill>
                  <a:schemeClr val="tx2"/>
                </a:solidFill>
              </a:rPr>
              <a:t>et reprendre le formulaire </a:t>
            </a:r>
            <a:endParaRPr lang="fr-FR" sz="2000" dirty="0">
              <a:solidFill>
                <a:schemeClr val="tx2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135" y="1720054"/>
            <a:ext cx="880803" cy="43159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311" y="2151647"/>
            <a:ext cx="781841" cy="33611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74" y="3409762"/>
            <a:ext cx="7720031" cy="343514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9082" y="2487766"/>
            <a:ext cx="2164718" cy="23193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4581" y="2787405"/>
            <a:ext cx="307039" cy="33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3. Domiciliation Bancaire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99" y="1804495"/>
            <a:ext cx="9346633" cy="48014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61662" y="316697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Nommer le RIB à joindre selon ce format : </a:t>
            </a:r>
          </a:p>
          <a:p>
            <a:r>
              <a:rPr lang="fr-FR" b="1" dirty="0">
                <a:solidFill>
                  <a:srgbClr val="FF0000"/>
                </a:solidFill>
              </a:rPr>
              <a:t>RIB_NOM DU DEMANDEUR_CODEBIC</a:t>
            </a:r>
          </a:p>
        </p:txBody>
      </p:sp>
      <p:sp>
        <p:nvSpPr>
          <p:cNvPr id="6" name="Flèche gauche 5"/>
          <p:cNvSpPr/>
          <p:nvPr/>
        </p:nvSpPr>
        <p:spPr>
          <a:xfrm>
            <a:off x="3449570" y="3490144"/>
            <a:ext cx="531779" cy="32316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86924" y="1435163"/>
            <a:ext cx="364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Lors de la première saisie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339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4. Pièces à fournir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99" y="1541417"/>
            <a:ext cx="5388587" cy="46677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161" y="1541417"/>
            <a:ext cx="5573486" cy="47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1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4. Pièces à fournir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38200" y="1825625"/>
            <a:ext cx="28977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u="sng" dirty="0" smtClean="0"/>
              <a:t>Remarques :</a:t>
            </a:r>
            <a:r>
              <a:rPr lang="fr-FR" sz="1800" dirty="0" smtClean="0"/>
              <a:t> </a:t>
            </a:r>
          </a:p>
          <a:p>
            <a:r>
              <a:rPr lang="fr-FR" sz="1800" dirty="0" smtClean="0"/>
              <a:t>faire attention aux pièces demandées en fonction de la catégorie du Projet. (exemple : avis CAUE pour aménagement qualitatif espaces public).</a:t>
            </a:r>
          </a:p>
          <a:p>
            <a:r>
              <a:rPr lang="fr-FR" sz="1800" dirty="0" smtClean="0"/>
              <a:t>Il ne faut qu’un seul fichier par type de PJ (vous pouvez fusionner plusieurs documents en 1 seul)</a:t>
            </a:r>
            <a:endParaRPr lang="fr-FR" sz="1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490" y="1806190"/>
            <a:ext cx="7199203" cy="437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3600" b="1" dirty="0"/>
          </a:p>
          <a:p>
            <a:pPr marL="0" indent="0">
              <a:buNone/>
            </a:pPr>
            <a:endParaRPr lang="fr-FR" sz="3600" b="1" dirty="0" smtClean="0"/>
          </a:p>
          <a:p>
            <a:pPr marL="0" indent="0">
              <a:buNone/>
            </a:pPr>
            <a:r>
              <a:rPr lang="fr-FR" sz="3600" b="1" dirty="0"/>
              <a:t>	</a:t>
            </a:r>
            <a:r>
              <a:rPr lang="fr-FR" sz="3600" b="1" dirty="0" smtClean="0"/>
              <a:t>	</a:t>
            </a:r>
            <a:r>
              <a:rPr lang="fr-FR" sz="4400" b="1" dirty="0" smtClean="0"/>
              <a:t>Merci pour votre attention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237527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5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900" dirty="0" smtClean="0"/>
              <a:t>Le Département des Pyrénées-Atlantiques innove et met en place un portail dédié à la mise en ligne des demandes de subventions auprès des usagers.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Ce document permet de vous accompagner dans la démarche.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En cas de difficultés techniques quant à l’utilisation du portail, cliquer sur </a:t>
            </a:r>
            <a:r>
              <a:rPr lang="fr-FR" b="1" i="1" dirty="0">
                <a:solidFill>
                  <a:schemeClr val="tx2"/>
                </a:solidFill>
              </a:rPr>
              <a:t>Nous contacter </a:t>
            </a:r>
            <a:r>
              <a:rPr lang="fr-FR" dirty="0">
                <a:solidFill>
                  <a:schemeClr val="tx2"/>
                </a:solidFill>
              </a:rPr>
              <a:t>en bas à gauche de l’écran.</a:t>
            </a:r>
            <a:endParaRPr lang="fr-FR" b="1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9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fr-FR" sz="2000" dirty="0">
                <a:solidFill>
                  <a:schemeClr val="tx2"/>
                </a:solidFill>
              </a:rPr>
              <a:t>Le dépôt des demandes de subvention s’effectue en ligne de manière très classique </a:t>
            </a:r>
            <a:endParaRPr lang="fr-FR" sz="2000" dirty="0" smtClean="0">
              <a:solidFill>
                <a:schemeClr val="tx2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fr-FR" sz="2000" dirty="0">
                <a:solidFill>
                  <a:schemeClr val="tx2"/>
                </a:solidFill>
              </a:rPr>
              <a:t> </a:t>
            </a:r>
            <a:r>
              <a:rPr lang="fr-FR" sz="2000" dirty="0" smtClean="0">
                <a:solidFill>
                  <a:schemeClr val="tx2"/>
                </a:solidFill>
              </a:rPr>
              <a:t>  en </a:t>
            </a:r>
            <a:r>
              <a:rPr lang="fr-FR" sz="2000" dirty="0">
                <a:solidFill>
                  <a:schemeClr val="tx2"/>
                </a:solidFill>
              </a:rPr>
              <a:t>3 étapes. </a:t>
            </a:r>
          </a:p>
          <a:p>
            <a:pPr algn="just">
              <a:spcBef>
                <a:spcPts val="600"/>
              </a:spcBef>
            </a:pPr>
            <a:r>
              <a:rPr lang="fr-FR" sz="2000" dirty="0">
                <a:solidFill>
                  <a:schemeClr val="tx2"/>
                </a:solidFill>
              </a:rPr>
              <a:t>La saisie peut être engagée, stoppée et poursuivie ultérieurement</a:t>
            </a:r>
            <a:r>
              <a:rPr lang="fr-FR" sz="2000" dirty="0" smtClean="0">
                <a:solidFill>
                  <a:schemeClr val="tx2"/>
                </a:solidFill>
              </a:rPr>
              <a:t>.</a:t>
            </a:r>
          </a:p>
          <a:p>
            <a:pPr algn="just">
              <a:spcBef>
                <a:spcPts val="600"/>
              </a:spcBef>
            </a:pPr>
            <a:endParaRPr lang="fr-FR" dirty="0">
              <a:solidFill>
                <a:schemeClr val="tx2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940372085"/>
              </p:ext>
            </p:extLst>
          </p:nvPr>
        </p:nvGraphicFramePr>
        <p:xfrm>
          <a:off x="923870" y="3468711"/>
          <a:ext cx="101351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833383" y="4311845"/>
            <a:ext cx="1783976" cy="369332"/>
          </a:xfrm>
          <a:prstGeom prst="rect">
            <a:avLst/>
          </a:prstGeom>
          <a:solidFill>
            <a:srgbClr val="0070C0">
              <a:alpha val="20000"/>
            </a:srgbClr>
          </a:solidFill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Etape 1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930266" y="3568717"/>
            <a:ext cx="1783976" cy="369332"/>
          </a:xfrm>
          <a:prstGeom prst="rect">
            <a:avLst/>
          </a:prstGeom>
          <a:solidFill>
            <a:srgbClr val="0070C0">
              <a:alpha val="20000"/>
            </a:srgbClr>
          </a:solidFill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Etape 2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320447" y="2966385"/>
            <a:ext cx="1783976" cy="369332"/>
          </a:xfrm>
          <a:prstGeom prst="rect">
            <a:avLst/>
          </a:prstGeom>
          <a:solidFill>
            <a:srgbClr val="0070C0">
              <a:alpha val="20000"/>
            </a:srgbClr>
          </a:solidFill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Etape 3</a:t>
            </a:r>
            <a:endParaRPr lang="fr-F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-36770"/>
            <a:ext cx="10515600" cy="1325563"/>
          </a:xfrm>
        </p:spPr>
        <p:txBody>
          <a:bodyPr/>
          <a:lstStyle/>
          <a:p>
            <a:r>
              <a:rPr lang="fr-FR" dirty="0" smtClean="0"/>
              <a:t>1. Création du compte</a:t>
            </a:r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1759738" y="2842418"/>
            <a:ext cx="8186738" cy="4007644"/>
            <a:chOff x="48324" y="2885314"/>
            <a:chExt cx="8186738" cy="4007644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324" y="2885314"/>
              <a:ext cx="8186738" cy="4007644"/>
            </a:xfrm>
            <a:prstGeom prst="rect">
              <a:avLst/>
            </a:prstGeom>
          </p:spPr>
        </p:pic>
        <p:sp>
          <p:nvSpPr>
            <p:cNvPr id="7" name="Ellipse 6"/>
            <p:cNvSpPr/>
            <p:nvPr/>
          </p:nvSpPr>
          <p:spPr>
            <a:xfrm>
              <a:off x="4655719" y="5728449"/>
              <a:ext cx="1541929" cy="340659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Flèche droite 7"/>
            <p:cNvSpPr/>
            <p:nvPr/>
          </p:nvSpPr>
          <p:spPr>
            <a:xfrm rot="20898168">
              <a:off x="4063119" y="5864600"/>
              <a:ext cx="484094" cy="24727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235178" y="1503904"/>
            <a:ext cx="6156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Connexion au site:</a:t>
            </a:r>
          </a:p>
          <a:p>
            <a:endParaRPr lang="fr-FR" b="1" u="sng" dirty="0" smtClean="0">
              <a:solidFill>
                <a:schemeClr val="tx2"/>
              </a:solidFill>
            </a:endParaRPr>
          </a:p>
          <a:p>
            <a:r>
              <a:rPr lang="fr-FR" b="1" u="sng" dirty="0" smtClean="0">
                <a:solidFill>
                  <a:schemeClr val="tx2"/>
                </a:solidFill>
              </a:rPr>
              <a:t>https</a:t>
            </a:r>
            <a:r>
              <a:rPr lang="fr-FR" b="1" u="sng" dirty="0">
                <a:solidFill>
                  <a:schemeClr val="tx2"/>
                </a:solidFill>
              </a:rPr>
              <a:t>://</a:t>
            </a:r>
            <a:r>
              <a:rPr lang="fr-FR" b="1" u="sng" dirty="0" smtClean="0">
                <a:solidFill>
                  <a:schemeClr val="tx2"/>
                </a:solidFill>
              </a:rPr>
              <a:t>mesdemarches-subventions.le64.fr</a:t>
            </a:r>
            <a:endParaRPr lang="fr-FR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23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 Création du compte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424" y="1565125"/>
            <a:ext cx="6763111" cy="46141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4068" y="6380797"/>
            <a:ext cx="10386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Vous recevrez un mail pour activer votre compte après avoir cliqué </a:t>
            </a:r>
            <a:r>
              <a:rPr lang="fr-FR">
                <a:solidFill>
                  <a:schemeClr val="tx2"/>
                </a:solidFill>
              </a:rPr>
              <a:t>sur </a:t>
            </a:r>
            <a:r>
              <a:rPr lang="fr-FR" smtClean="0">
                <a:solidFill>
                  <a:schemeClr val="tx2"/>
                </a:solidFill>
              </a:rPr>
              <a:t>«</a:t>
            </a:r>
            <a:r>
              <a:rPr lang="fr-FR" dirty="0">
                <a:solidFill>
                  <a:schemeClr val="tx2"/>
                </a:solidFill>
              </a:rPr>
              <a:t> Créer mon compte ».</a:t>
            </a:r>
          </a:p>
        </p:txBody>
      </p:sp>
    </p:spTree>
    <p:extLst>
      <p:ext uri="{BB962C8B-B14F-4D97-AF65-F5344CB8AC3E}">
        <p14:creationId xmlns:p14="http://schemas.microsoft.com/office/powerpoint/2010/main" val="200277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       </a:t>
            </a:r>
            <a:r>
              <a:rPr lang="fr-FR" b="1" dirty="0" smtClean="0"/>
              <a:t>ATTENTION !!!!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Nous </a:t>
            </a:r>
            <a:r>
              <a:rPr lang="fr-FR" dirty="0"/>
              <a:t>vous recommandons de créer </a:t>
            </a:r>
            <a:r>
              <a:rPr lang="fr-FR" b="1" dirty="0">
                <a:solidFill>
                  <a:srgbClr val="FF0000"/>
                </a:solidFill>
              </a:rPr>
              <a:t>un seul compte par </a:t>
            </a:r>
            <a:r>
              <a:rPr lang="fr-FR" b="1" dirty="0" smtClean="0">
                <a:solidFill>
                  <a:srgbClr val="FF0000"/>
                </a:solidFill>
              </a:rPr>
              <a:t>structure </a:t>
            </a:r>
            <a:r>
              <a:rPr lang="fr-FR" dirty="0" smtClean="0"/>
              <a:t>(un seul identifiant et un seul mot de passe) pour votre premier dossier.</a:t>
            </a:r>
            <a:endParaRPr lang="fr-FR" dirty="0"/>
          </a:p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NE PAS SE CONNECTER A PLUSIEURS EN MÊME TEMPS 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SUR LA MÊME DEMANDE!!!</a:t>
            </a:r>
          </a:p>
          <a:p>
            <a:pPr marL="0" indent="0">
              <a:spcBef>
                <a:spcPts val="600"/>
              </a:spcBef>
              <a:buNone/>
            </a:pPr>
            <a:endParaRPr lang="fr-FR" sz="12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 typeface="Symbol" panose="05050102010706020507" pitchFamily="18" charset="2"/>
              <a:buChar char="Þ"/>
            </a:pPr>
            <a:r>
              <a:rPr lang="fr-FR" dirty="0" smtClean="0"/>
              <a:t> Risque </a:t>
            </a:r>
            <a:r>
              <a:rPr lang="fr-FR" dirty="0"/>
              <a:t>de </a:t>
            </a:r>
            <a:r>
              <a:rPr lang="fr-FR" dirty="0" smtClean="0"/>
              <a:t>perte </a:t>
            </a:r>
            <a:r>
              <a:rPr lang="fr-FR" dirty="0"/>
              <a:t>de </a:t>
            </a:r>
            <a:r>
              <a:rPr lang="fr-FR" dirty="0" smtClean="0"/>
              <a:t>données</a:t>
            </a:r>
          </a:p>
          <a:p>
            <a:pPr>
              <a:spcBef>
                <a:spcPts val="0"/>
              </a:spcBef>
              <a:buFont typeface="Symbol" panose="05050102010706020507" pitchFamily="18" charset="2"/>
              <a:buChar char="Þ"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Pour votre prochain projet, vous pourrez inviter, si besoin, vos collaborateurs pour qu’ils aient leur propre compte.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Nous travaillons aussi à vous proposer une solution pour déléguer à un opérateur la saisie du dossier.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556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2. Saisie de la demande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80457"/>
            <a:ext cx="10515600" cy="4696506"/>
          </a:xfrm>
        </p:spPr>
        <p:txBody>
          <a:bodyPr/>
          <a:lstStyle/>
          <a:p>
            <a:r>
              <a:rPr lang="fr-FR" dirty="0" smtClean="0"/>
              <a:t>Déposer une demande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 Choisir le bon </a:t>
            </a:r>
            <a:r>
              <a:rPr lang="fr-FR" dirty="0" err="1" smtClean="0"/>
              <a:t>téléservice</a:t>
            </a:r>
            <a:r>
              <a:rPr lang="fr-FR" dirty="0" smtClean="0"/>
              <a:t> :</a:t>
            </a:r>
          </a:p>
          <a:p>
            <a:pPr lvl="2"/>
            <a:r>
              <a:rPr lang="fr-FR" dirty="0" smtClean="0"/>
              <a:t>Le règlement de soutien financier aux communes aura 2 </a:t>
            </a:r>
            <a:r>
              <a:rPr lang="fr-FR" dirty="0" err="1" smtClean="0"/>
              <a:t>téléservices</a:t>
            </a:r>
            <a:r>
              <a:rPr lang="fr-FR" dirty="0" smtClean="0"/>
              <a:t> distincts:</a:t>
            </a:r>
          </a:p>
          <a:p>
            <a:pPr lvl="3"/>
            <a:r>
              <a:rPr lang="fr-FR" dirty="0" smtClean="0"/>
              <a:t>Territoires - Aides aux communes - Espaces publics, bâtiments, environnement</a:t>
            </a:r>
          </a:p>
          <a:p>
            <a:pPr lvl="3"/>
            <a:r>
              <a:rPr lang="fr-FR" dirty="0"/>
              <a:t>Territoires - Aides aux communes -</a:t>
            </a:r>
            <a:r>
              <a:rPr lang="fr-FR" dirty="0" smtClean="0"/>
              <a:t> </a:t>
            </a:r>
            <a:r>
              <a:rPr lang="fr-FR" dirty="0" smtClean="0"/>
              <a:t>Voirie </a:t>
            </a:r>
            <a:r>
              <a:rPr lang="fr-FR" dirty="0" smtClean="0"/>
              <a:t>(à venir)</a:t>
            </a:r>
          </a:p>
          <a:p>
            <a:pPr lvl="3"/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" r="-494" b="14690"/>
          <a:stretch/>
        </p:blipFill>
        <p:spPr>
          <a:xfrm>
            <a:off x="4908260" y="1459773"/>
            <a:ext cx="4279283" cy="15359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04044" y="2541292"/>
            <a:ext cx="1610139" cy="1888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 rot="10800000">
            <a:off x="9218875" y="2501535"/>
            <a:ext cx="705678" cy="2683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407" y="4573707"/>
            <a:ext cx="6973273" cy="1495634"/>
          </a:xfrm>
          <a:prstGeom prst="rect">
            <a:avLst/>
          </a:prstGeom>
        </p:spPr>
      </p:pic>
      <p:sp>
        <p:nvSpPr>
          <p:cNvPr id="8" name="Flèche droite 7"/>
          <p:cNvSpPr/>
          <p:nvPr/>
        </p:nvSpPr>
        <p:spPr>
          <a:xfrm rot="10800000">
            <a:off x="10540708" y="5750654"/>
            <a:ext cx="705678" cy="2683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213565" y="5686699"/>
            <a:ext cx="6219730" cy="3962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91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Saisie de la demande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44844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Le préambule :</a:t>
            </a:r>
          </a:p>
          <a:p>
            <a:pPr marL="0" indent="0">
              <a:buNone/>
            </a:pPr>
            <a:r>
              <a:rPr lang="fr-FR" dirty="0" smtClean="0"/>
              <a:t>A partir du préambule, vous avez accès aux documents suivants :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* Règlement de soutien financier (livret entier)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* Tableau de synthèse de l’éligibilité par type de communes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* Les bonifications écologiques</a:t>
            </a:r>
          </a:p>
          <a:p>
            <a:pPr marL="0" indent="0">
              <a:buNone/>
            </a:pPr>
            <a:r>
              <a:rPr lang="fr-FR" dirty="0" smtClean="0"/>
              <a:t>Il vous suffit du cliquer sur le texte violet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Ce principe de lien est présent dans tout le formulaire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577" y="4985625"/>
            <a:ext cx="10002646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09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Saisie de la demande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80457"/>
            <a:ext cx="10515600" cy="4696506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Vérification des critères d’éligibilité</a:t>
            </a:r>
          </a:p>
          <a:p>
            <a:pPr marL="0" indent="0">
              <a:buNone/>
            </a:pPr>
            <a:r>
              <a:rPr lang="fr-FR" sz="1800" dirty="0" smtClean="0"/>
              <a:t>Vous pouvez consulter la liste des communes éligibles et les obligations de périodicité des projets.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86" y="2425726"/>
            <a:ext cx="8299268" cy="436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7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onseil départemental">
      <a:dk1>
        <a:srgbClr val="004982"/>
      </a:dk1>
      <a:lt1>
        <a:srgbClr val="FFFFFF"/>
      </a:lt1>
      <a:dk2>
        <a:srgbClr val="004982"/>
      </a:dk2>
      <a:lt2>
        <a:srgbClr val="FFFFFF"/>
      </a:lt2>
      <a:accent1>
        <a:srgbClr val="F7CBAC"/>
      </a:accent1>
      <a:accent2>
        <a:srgbClr val="ED7D31"/>
      </a:accent2>
      <a:accent3>
        <a:srgbClr val="833C0B"/>
      </a:accent3>
      <a:accent4>
        <a:srgbClr val="85C0FB"/>
      </a:accent4>
      <a:accent5>
        <a:srgbClr val="8EAADB"/>
      </a:accent5>
      <a:accent6>
        <a:srgbClr val="48A1FA"/>
      </a:accent6>
      <a:hlink>
        <a:srgbClr val="5B9BD5"/>
      </a:hlink>
      <a:folHlink>
        <a:srgbClr val="0563C1"/>
      </a:folHlink>
    </a:clrScheme>
    <a:fontScheme name="typo conseil departementa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COMPAGNIES.potx" id="{D1F2F4F8-56B7-48D5-96D2-F382B97BB08F}" vid="{111EF8AA-2287-4EDF-9242-8B83B0545D3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E673D09F9DAE43B40357990089418E" ma:contentTypeVersion="1" ma:contentTypeDescription="Crée un document." ma:contentTypeScope="" ma:versionID="1d9395eb626da35c1d82d129bef0281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e0dcdd002fd14a4580a9ad5519bbf1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EA4B6A8-8985-4180-8F92-1EC992EA8D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1EAF6F-EE27-4E39-9ADE-3315721A20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936EA0-5333-40BD-9A0A-4418E0AA2B2D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PRESENTATION_COMPAGNIES</Template>
  <TotalTime>566</TotalTime>
  <Words>678</Words>
  <Application>Microsoft Office PowerPoint</Application>
  <PresentationFormat>Grand écran</PresentationFormat>
  <Paragraphs>101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Symbol</vt:lpstr>
      <vt:lpstr>Tahoma</vt:lpstr>
      <vt:lpstr>Thème Office</vt:lpstr>
      <vt:lpstr>Présentation Portail des subventions</vt:lpstr>
      <vt:lpstr>Introduction</vt:lpstr>
      <vt:lpstr>Introduction</vt:lpstr>
      <vt:lpstr>1. Création du compte</vt:lpstr>
      <vt:lpstr>1. Création du compte</vt:lpstr>
      <vt:lpstr>                 ATTENTION !!!!</vt:lpstr>
      <vt:lpstr>2. Saisie de la demande</vt:lpstr>
      <vt:lpstr>2. Saisie de la demande</vt:lpstr>
      <vt:lpstr>2. Saisie de la demande</vt:lpstr>
      <vt:lpstr>2. Saisie de la demande</vt:lpstr>
      <vt:lpstr>2. Saisie de la demande</vt:lpstr>
      <vt:lpstr>2. Saisie de la demande : Informations générales</vt:lpstr>
      <vt:lpstr>2. Saisie de la demande : Informations générales</vt:lpstr>
      <vt:lpstr>2. Saisie de la demande : Informations générales</vt:lpstr>
      <vt:lpstr>3. Domiciliation Bancaire</vt:lpstr>
      <vt:lpstr>4. Pièces à fournir</vt:lpstr>
      <vt:lpstr>4. Pièces à fournir</vt:lpstr>
      <vt:lpstr>Présentation PowerPoint</vt:lpstr>
    </vt:vector>
  </TitlesOfParts>
  <Company>Conseil Départemental des Pyrénées-Atlantiques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Portail des subventions</dc:title>
  <dc:creator>Espilondo Emmanuelle</dc:creator>
  <cp:lastModifiedBy>Espilondo Emmanuelle</cp:lastModifiedBy>
  <cp:revision>64</cp:revision>
  <dcterms:created xsi:type="dcterms:W3CDTF">2022-11-10T07:18:42Z</dcterms:created>
  <dcterms:modified xsi:type="dcterms:W3CDTF">2023-01-19T21:23:20Z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0x0101008EE673D09F9DAE43B40357990089418E</vt:lpwstr>
  </property>
</Properties>
</file>